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9" r:id="rId4"/>
    <p:sldId id="260" r:id="rId5"/>
    <p:sldId id="262" r:id="rId6"/>
    <p:sldId id="261" r:id="rId7"/>
    <p:sldId id="264" r:id="rId8"/>
    <p:sldId id="257" r:id="rId9"/>
    <p:sldId id="258" r:id="rId10"/>
    <p:sldId id="271" r:id="rId11"/>
    <p:sldId id="263" r:id="rId12"/>
    <p:sldId id="266" r:id="rId13"/>
    <p:sldId id="265" r:id="rId14"/>
    <p:sldId id="267" r:id="rId15"/>
    <p:sldId id="270" r:id="rId16"/>
    <p:sldId id="272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88508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7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1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0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2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7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1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2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4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5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0609F-DBE0-4CBF-9525-EEBA8C418E0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46681-678A-40F5-85DD-C32EBAAF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7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iramisutes.github.io/2015/08/05/bio-online.html" TargetMode="External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hyperlink" Target="https://www.activestate.com/komodo-id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hyperlink" Target="https://www.ultraedit.com/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s://www.editplus.com/" TargetMode="External"/><Relationship Id="rId9" Type="http://schemas.openxmlformats.org/officeDocument/2006/relationships/hyperlink" Target="http://www.sublimetext.com/2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" TargetMode="External"/><Relationship Id="rId2" Type="http://schemas.openxmlformats.org/officeDocument/2006/relationships/hyperlink" Target="ftp://ftp.ncbi.nlm.nih.gov/pub/factsheets/HowTo_BLASTGuid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m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581" r="9439" b="1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1" name="Straight Arrow Connector 1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55320" y="2631125"/>
            <a:ext cx="4983480" cy="2397443"/>
          </a:xfrm>
        </p:spPr>
        <p:txBody>
          <a:bodyPr anchor="t">
            <a:normAutofit/>
          </a:bodyPr>
          <a:lstStyle/>
          <a:p>
            <a:pPr algn="r"/>
            <a:r>
              <a:rPr lang="zh-CN" altLang="en-US" sz="2400" dirty="0"/>
              <a:t>许忠平</a:t>
            </a:r>
            <a:endParaRPr lang="en-US" sz="2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55320" y="487681"/>
            <a:ext cx="4983480" cy="1499975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000" dirty="0"/>
              <a:t>科研必备技能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9978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73" y="47231"/>
            <a:ext cx="415760" cy="4797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8318" b="3732"/>
          <a:stretch/>
        </p:blipFill>
        <p:spPr>
          <a:xfrm>
            <a:off x="0" y="570451"/>
            <a:ext cx="12192000" cy="60316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510" y="3209662"/>
            <a:ext cx="5713572" cy="5989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58560" y="570451"/>
            <a:ext cx="1023457" cy="469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509" y="4135050"/>
            <a:ext cx="5751485" cy="10074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47231"/>
            <a:ext cx="279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棉花数据库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617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9247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序列比对                                                       </a:t>
            </a:r>
            <a:r>
              <a:rPr lang="en-US" altLang="zh-CN" sz="3600" dirty="0"/>
              <a:t>Sequence Alignment</a:t>
            </a:r>
            <a:endParaRPr lang="en-US" sz="3600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65" y="0"/>
            <a:ext cx="2286319" cy="9240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8028" t="14556" r="7110" b="14617"/>
          <a:stretch/>
        </p:blipFill>
        <p:spPr>
          <a:xfrm>
            <a:off x="0" y="808303"/>
            <a:ext cx="9127222" cy="3655059"/>
          </a:xfrm>
          <a:prstGeom prst="rect">
            <a:avLst/>
          </a:prstGeom>
        </p:spPr>
      </p:pic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3362"/>
            <a:ext cx="12192000" cy="2172832"/>
          </a:xfrm>
          <a:prstGeom prst="rect">
            <a:avLst/>
          </a:prstGeom>
        </p:spPr>
      </p:pic>
      <p:sp>
        <p:nvSpPr>
          <p:cNvPr id="12" name="箭头: 圆角右 11"/>
          <p:cNvSpPr/>
          <p:nvPr/>
        </p:nvSpPr>
        <p:spPr>
          <a:xfrm rot="5400000">
            <a:off x="8701480" y="2913079"/>
            <a:ext cx="2235668" cy="1384184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128" y="699247"/>
            <a:ext cx="2918872" cy="1528447"/>
          </a:xfrm>
          <a:prstGeom prst="rect">
            <a:avLst/>
          </a:prstGeom>
        </p:spPr>
      </p:pic>
      <p:sp>
        <p:nvSpPr>
          <p:cNvPr id="14" name="箭头: 右 13"/>
          <p:cNvSpPr/>
          <p:nvPr/>
        </p:nvSpPr>
        <p:spPr>
          <a:xfrm rot="7386313">
            <a:off x="8942593" y="1553066"/>
            <a:ext cx="465558" cy="178134"/>
          </a:xfrm>
          <a:prstGeom prst="rightArrow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9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23267" cy="1935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67" y="0"/>
            <a:ext cx="6468733" cy="1935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3141"/>
            <a:ext cx="5324475" cy="20852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267" y="2066553"/>
            <a:ext cx="6468733" cy="26184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266" y="5334000"/>
            <a:ext cx="6468733" cy="152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66" y="4362275"/>
            <a:ext cx="4226741" cy="24957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28242" y="2795928"/>
            <a:ext cx="677108" cy="296491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3200" dirty="0"/>
              <a:t>文献搜索和下载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05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45" y="386810"/>
            <a:ext cx="3601911" cy="3997637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2" y="467908"/>
            <a:ext cx="5455917" cy="36145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</a:rPr>
              <a:t>文献管理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4865" y="46970"/>
            <a:ext cx="553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免费，可同步云端，网页点击即下载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7730" y="17478"/>
            <a:ext cx="553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论文插入文献方便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074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7" y="0"/>
            <a:ext cx="12005406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5787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http://tiramisutes.github.io/2015/08/05/bio-online.html</a:t>
            </a:r>
            <a:endParaRPr 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9865453" y="65831"/>
            <a:ext cx="2233250" cy="466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899171" y="847288"/>
            <a:ext cx="4966282" cy="302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75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8565"/>
          </a:xfrm>
        </p:spPr>
        <p:txBody>
          <a:bodyPr/>
          <a:lstStyle/>
          <a:p>
            <a:r>
              <a:rPr lang="en-US" altLang="zh-CN" dirty="0"/>
              <a:t>m</a:t>
            </a:r>
            <a:r>
              <a:rPr lang="en-US" dirty="0"/>
              <a:t>RNA</a:t>
            </a:r>
            <a:r>
              <a:rPr lang="en-US" altLang="zh-CN" dirty="0"/>
              <a:t>-</a:t>
            </a:r>
            <a:r>
              <a:rPr lang="en-US" altLang="zh-CN" dirty="0" err="1"/>
              <a:t>seq</a:t>
            </a:r>
            <a:r>
              <a:rPr lang="zh-CN" altLang="en-US" dirty="0"/>
              <a:t>：</a:t>
            </a:r>
            <a:r>
              <a:rPr lang="zh-CN" altLang="en-US" sz="2800" dirty="0"/>
              <a:t>寻找差异表达基因</a:t>
            </a:r>
            <a:endParaRPr 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01" y="645952"/>
            <a:ext cx="6565899" cy="2684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06" y="788565"/>
            <a:ext cx="2910513" cy="2544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1" r="55252" b="4260"/>
          <a:stretch/>
        </p:blipFill>
        <p:spPr>
          <a:xfrm>
            <a:off x="70913" y="645952"/>
            <a:ext cx="1892111" cy="2684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246" y="4119442"/>
            <a:ext cx="3431506" cy="27438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015" y="4313022"/>
            <a:ext cx="2797554" cy="25035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391" y="4313021"/>
            <a:ext cx="3145609" cy="2544979"/>
          </a:xfrm>
          <a:prstGeom prst="rect">
            <a:avLst/>
          </a:prstGeom>
        </p:spPr>
      </p:pic>
      <p:sp>
        <p:nvSpPr>
          <p:cNvPr id="16" name="箭头: 右 15"/>
          <p:cNvSpPr/>
          <p:nvPr/>
        </p:nvSpPr>
        <p:spPr>
          <a:xfrm>
            <a:off x="1963024" y="2021747"/>
            <a:ext cx="679508" cy="15100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257800" y="2021747"/>
            <a:ext cx="530604" cy="15100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左大括号 17"/>
          <p:cNvSpPr/>
          <p:nvPr/>
        </p:nvSpPr>
        <p:spPr>
          <a:xfrm rot="5400000">
            <a:off x="5852818" y="-1363616"/>
            <a:ext cx="453813" cy="10125514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/>
          <p:cNvSpPr/>
          <p:nvPr/>
        </p:nvSpPr>
        <p:spPr>
          <a:xfrm>
            <a:off x="9471950" y="394368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0" i="0" dirty="0">
                <a:solidFill>
                  <a:srgbClr val="4B494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差异基因</a:t>
            </a:r>
            <a:r>
              <a:rPr lang="en-US" b="0" i="0" dirty="0">
                <a:solidFill>
                  <a:srgbClr val="4B494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GO</a:t>
            </a:r>
            <a:r>
              <a:rPr lang="zh-CN" altLang="en-US" b="0" i="0" dirty="0">
                <a:solidFill>
                  <a:srgbClr val="4B494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富集分析</a:t>
            </a:r>
          </a:p>
        </p:txBody>
      </p:sp>
      <p:sp>
        <p:nvSpPr>
          <p:cNvPr id="20" name="矩形 19"/>
          <p:cNvSpPr/>
          <p:nvPr/>
        </p:nvSpPr>
        <p:spPr>
          <a:xfrm>
            <a:off x="5551082" y="394368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4B494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差异表达基因筛选及聚类分析</a:t>
            </a:r>
          </a:p>
        </p:txBody>
      </p:sp>
      <p:sp>
        <p:nvSpPr>
          <p:cNvPr id="21" name="矩形 20"/>
          <p:cNvSpPr/>
          <p:nvPr/>
        </p:nvSpPr>
        <p:spPr>
          <a:xfrm>
            <a:off x="2784376" y="394368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4B494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差异表达基因分析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87" y="4250257"/>
            <a:ext cx="2454983" cy="258403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12015" y="394368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4B494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基因表达水平分析</a:t>
            </a:r>
          </a:p>
        </p:txBody>
      </p:sp>
    </p:spTree>
    <p:extLst>
      <p:ext uri="{BB962C8B-B14F-4D97-AF65-F5344CB8AC3E}">
        <p14:creationId xmlns:p14="http://schemas.microsoft.com/office/powerpoint/2010/main" val="40649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327"/>
            <a:ext cx="12192000" cy="45778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4907"/>
            <a:ext cx="5614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文本编辑应用：</a:t>
            </a:r>
            <a:r>
              <a:rPr lang="zh-CN" altLang="en-US" b="1" dirty="0"/>
              <a:t>工欲善其事，必先利其器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66" y="649682"/>
            <a:ext cx="589934" cy="5776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96690" y="753838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trebuchet ms" panose="020B0603020202020204" pitchFamily="34" charset="0"/>
                <a:hlinkClick r:id="rId4"/>
              </a:rPr>
              <a:t>EditPlus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2093664" y="6382828"/>
            <a:ext cx="1008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proxima-nova"/>
                <a:hlinkClick r:id="rId5"/>
              </a:rPr>
              <a:t>UltraEdit</a:t>
            </a:r>
            <a:endParaRPr lang="en-US" dirty="0"/>
          </a:p>
        </p:txBody>
      </p:sp>
      <p:pic>
        <p:nvPicPr>
          <p:cNvPr id="1026" name="Picture 2" descr="Image result for Komodo-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52" y="5936733"/>
            <a:ext cx="921267" cy="92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053319" y="6378159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komodo-ide</a:t>
            </a:r>
            <a:endParaRPr lang="en-US" dirty="0"/>
          </a:p>
        </p:txBody>
      </p:sp>
      <p:pic>
        <p:nvPicPr>
          <p:cNvPr id="1028" name="Picture 4" descr="Image result for sublime tex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906" y="750351"/>
            <a:ext cx="530490" cy="53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973396" y="850071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44444"/>
                </a:solidFill>
                <a:latin typeface="Open Sans"/>
                <a:hlinkClick r:id="rId9"/>
              </a:rPr>
              <a:t>Sublime</a:t>
            </a:r>
            <a:endParaRPr lang="en-US" b="1" dirty="0">
              <a:solidFill>
                <a:srgbClr val="444444"/>
              </a:solidFill>
              <a:latin typeface="Open Sans"/>
            </a:endParaRPr>
          </a:p>
        </p:txBody>
      </p:sp>
      <p:sp>
        <p:nvSpPr>
          <p:cNvPr id="10" name="AutoShape 6" descr="Image result for UltraEdit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UltraEdit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UltraEdit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UltraEdit"/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Image result for UltraEdi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7" y="6050946"/>
            <a:ext cx="1360661" cy="71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3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4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NCB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0"/>
            <a:ext cx="4762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78841" y="2256639"/>
            <a:ext cx="4918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NCBI</a:t>
            </a:r>
            <a:r>
              <a:rPr lang="zh-CN" altLang="en-US" sz="4400" dirty="0"/>
              <a:t>数据库的使用</a:t>
            </a:r>
            <a:endParaRPr 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1947645" y="479612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B050"/>
                </a:solidFill>
              </a:rPr>
              <a:t>查文献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59648" y="408823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70C0"/>
                </a:solidFill>
              </a:rPr>
              <a:t>找序列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8723" y="3193990"/>
            <a:ext cx="3370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使用方法：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ftp://ftp.ncbi.nlm.nih.gov/pub/factsheets/HowTo_BLASTGuide.pdf</a:t>
            </a:r>
            <a:endParaRPr lang="en-US" dirty="0"/>
          </a:p>
        </p:txBody>
      </p:sp>
      <p:sp>
        <p:nvSpPr>
          <p:cNvPr id="18" name="矩形 17"/>
          <p:cNvSpPr/>
          <p:nvPr/>
        </p:nvSpPr>
        <p:spPr>
          <a:xfrm>
            <a:off x="58723" y="2175196"/>
            <a:ext cx="33114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官网：</a:t>
            </a:r>
            <a:endParaRPr lang="en-US" sz="2000" dirty="0">
              <a:hlinkClick r:id="rId3"/>
            </a:endParaRPr>
          </a:p>
          <a:p>
            <a:r>
              <a:rPr lang="en-US" sz="2000" dirty="0">
                <a:hlinkClick r:id="rId3"/>
              </a:rPr>
              <a:t>https://www.ncbi.nlm.nih.gov/</a:t>
            </a:r>
            <a:endParaRPr 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028" y="6292"/>
            <a:ext cx="7557796" cy="685800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74504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723" y="1887523"/>
            <a:ext cx="914400" cy="176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33556" y="5798190"/>
            <a:ext cx="914400" cy="176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4959292" y="3391249"/>
            <a:ext cx="914400" cy="176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924190" y="5563108"/>
            <a:ext cx="82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核酸序列</a:t>
            </a:r>
            <a:endParaRPr lang="en-US" dirty="0"/>
          </a:p>
        </p:txBody>
      </p:sp>
      <p:sp>
        <p:nvSpPr>
          <p:cNvPr id="20" name="文本框 13"/>
          <p:cNvSpPr txBox="1"/>
          <p:nvPr/>
        </p:nvSpPr>
        <p:spPr>
          <a:xfrm>
            <a:off x="6020499" y="3156167"/>
            <a:ext cx="82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蛋白序列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3123" y="1652441"/>
            <a:ext cx="82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文献搜索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8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9" grpId="0"/>
      <p:bldP spid="2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1" y="0"/>
            <a:ext cx="8675077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96873" y="4320073"/>
            <a:ext cx="490473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4" y="104775"/>
            <a:ext cx="11296650" cy="6648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1780446"/>
            <a:ext cx="6976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B050"/>
                </a:solidFill>
              </a:rPr>
              <a:t>查</a:t>
            </a:r>
            <a:endParaRPr lang="en-US" altLang="zh-CN" sz="4000" dirty="0">
              <a:solidFill>
                <a:srgbClr val="00B050"/>
              </a:solidFill>
            </a:endParaRPr>
          </a:p>
          <a:p>
            <a:r>
              <a:rPr lang="zh-CN" altLang="en-US" sz="4000" dirty="0">
                <a:solidFill>
                  <a:srgbClr val="00B050"/>
                </a:solidFill>
              </a:rPr>
              <a:t>文</a:t>
            </a:r>
            <a:endParaRPr lang="en-US" altLang="zh-CN" sz="4000" dirty="0">
              <a:solidFill>
                <a:srgbClr val="00B050"/>
              </a:solidFill>
            </a:endParaRPr>
          </a:p>
          <a:p>
            <a:r>
              <a:rPr lang="zh-CN" altLang="en-US" sz="4000" dirty="0">
                <a:solidFill>
                  <a:srgbClr val="00B050"/>
                </a:solidFill>
              </a:rPr>
              <a:t>献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5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" name="组合 9"/>
          <p:cNvGrpSpPr/>
          <p:nvPr/>
        </p:nvGrpSpPr>
        <p:grpSpPr>
          <a:xfrm>
            <a:off x="1713892" y="0"/>
            <a:ext cx="8764218" cy="6858000"/>
            <a:chOff x="1713892" y="0"/>
            <a:chExt cx="8764218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3892" y="0"/>
              <a:ext cx="8764218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944535" y="268447"/>
              <a:ext cx="6451135" cy="2684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138881" y="3563222"/>
              <a:ext cx="4637713" cy="6396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09" y="0"/>
            <a:ext cx="5140247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02" y="0"/>
            <a:ext cx="5171391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9658" y="1686174"/>
            <a:ext cx="6976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70C0"/>
                </a:solidFill>
              </a:rPr>
              <a:t>找</a:t>
            </a:r>
            <a:endParaRPr lang="en-US" altLang="zh-CN" sz="4000" dirty="0">
              <a:solidFill>
                <a:srgbClr val="0070C0"/>
              </a:solidFill>
            </a:endParaRPr>
          </a:p>
          <a:p>
            <a:r>
              <a:rPr lang="zh-CN" altLang="en-US" sz="4000" dirty="0">
                <a:solidFill>
                  <a:srgbClr val="0070C0"/>
                </a:solidFill>
              </a:rPr>
              <a:t>序</a:t>
            </a:r>
            <a:endParaRPr lang="en-US" altLang="zh-CN" sz="4000" dirty="0">
              <a:solidFill>
                <a:srgbClr val="0070C0"/>
              </a:solidFill>
            </a:endParaRPr>
          </a:p>
          <a:p>
            <a:r>
              <a:rPr lang="zh-CN" altLang="en-US" sz="4000" dirty="0">
                <a:solidFill>
                  <a:srgbClr val="0070C0"/>
                </a:solidFill>
              </a:rPr>
              <a:t>列</a:t>
            </a:r>
            <a:endParaRPr lang="en-US" altLang="zh-CN" sz="4000" dirty="0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563" y="3787339"/>
            <a:ext cx="4411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通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过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基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因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名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字</a:t>
            </a:r>
            <a:endParaRPr lang="en-US" altLang="zh-CN" sz="2000" dirty="0">
              <a:solidFill>
                <a:srgbClr val="0070C0"/>
              </a:solidFill>
            </a:endParaRPr>
          </a:p>
        </p:txBody>
      </p:sp>
      <p:sp>
        <p:nvSpPr>
          <p:cNvPr id="13" name="箭头: 下 12"/>
          <p:cNvSpPr/>
          <p:nvPr/>
        </p:nvSpPr>
        <p:spPr>
          <a:xfrm>
            <a:off x="215471" y="3398140"/>
            <a:ext cx="159861" cy="4540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119"/>
            <a:ext cx="12192000" cy="49037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2147582"/>
            <a:ext cx="86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blastn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3164048"/>
            <a:ext cx="86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blastp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52763" y="1728132"/>
            <a:ext cx="2139193" cy="268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7056539" y="1996580"/>
            <a:ext cx="2196518" cy="268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778305" y="2503186"/>
            <a:ext cx="35233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0" y="185605"/>
            <a:ext cx="6365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70C0"/>
                </a:solidFill>
              </a:rPr>
              <a:t>找序列</a:t>
            </a:r>
            <a:r>
              <a:rPr lang="en-US" altLang="zh-CN" sz="4000" dirty="0">
                <a:solidFill>
                  <a:srgbClr val="0070C0"/>
                </a:solidFill>
              </a:rPr>
              <a:t>: </a:t>
            </a:r>
            <a:r>
              <a:rPr lang="zh-CN" altLang="en-US" sz="2000" dirty="0">
                <a:solidFill>
                  <a:srgbClr val="0070C0"/>
                </a:solidFill>
              </a:rPr>
              <a:t>通过序列比对</a:t>
            </a:r>
            <a:endParaRPr lang="en-US" altLang="zh-CN" sz="2000" dirty="0">
              <a:solidFill>
                <a:srgbClr val="0070C0"/>
              </a:solidFill>
            </a:endParaRPr>
          </a:p>
          <a:p>
            <a:endParaRPr lang="en-US" altLang="zh-CN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4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83" y="1199625"/>
            <a:ext cx="8440328" cy="43916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64835"/>
            <a:ext cx="6365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Fasta</a:t>
            </a:r>
            <a:r>
              <a:rPr lang="zh-CN" altLang="en-US" sz="4000" dirty="0"/>
              <a:t>或</a:t>
            </a:r>
            <a:r>
              <a:rPr lang="en-US" altLang="zh-CN" sz="4000" dirty="0"/>
              <a:t>fa</a:t>
            </a:r>
            <a:r>
              <a:rPr lang="zh-CN" altLang="en-US" sz="4000" dirty="0"/>
              <a:t>格式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96107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87790" y="636494"/>
            <a:ext cx="206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序列比对方式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79978" y="1595718"/>
            <a:ext cx="241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输入</a:t>
            </a:r>
            <a:r>
              <a:rPr lang="en-US" altLang="zh-CN" sz="2400" b="1" dirty="0" err="1">
                <a:solidFill>
                  <a:srgbClr val="0070C0"/>
                </a:solidFill>
              </a:rPr>
              <a:t>fasta</a:t>
            </a:r>
            <a:r>
              <a:rPr lang="en-US" altLang="zh-CN" sz="2400" b="1" dirty="0">
                <a:solidFill>
                  <a:srgbClr val="0070C0"/>
                </a:solidFill>
              </a:rPr>
              <a:t>/fa</a:t>
            </a:r>
            <a:r>
              <a:rPr lang="zh-CN" altLang="en-US" sz="2400" b="1" dirty="0">
                <a:solidFill>
                  <a:srgbClr val="0070C0"/>
                </a:solidFill>
              </a:rPr>
              <a:t>序列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57883" y="3722603"/>
            <a:ext cx="241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比对物种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3" name="文本框 10"/>
          <p:cNvSpPr txBox="1"/>
          <p:nvPr/>
        </p:nvSpPr>
        <p:spPr>
          <a:xfrm>
            <a:off x="7776885" y="5618655"/>
            <a:ext cx="241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0070C0"/>
                </a:solidFill>
              </a:rPr>
              <a:t>比对算法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4" name="文本框 10"/>
          <p:cNvSpPr txBox="1"/>
          <p:nvPr/>
        </p:nvSpPr>
        <p:spPr>
          <a:xfrm>
            <a:off x="4182038" y="6396335"/>
            <a:ext cx="241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0070C0"/>
                </a:solidFill>
              </a:rPr>
              <a:t>额外比对参数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719435"/>
            <a:ext cx="11591925" cy="5676900"/>
          </a:xfrm>
          <a:prstGeom prst="rect">
            <a:avLst/>
          </a:prstGeom>
        </p:spPr>
      </p:pic>
      <p:sp>
        <p:nvSpPr>
          <p:cNvPr id="15" name="文本框 10"/>
          <p:cNvSpPr txBox="1"/>
          <p:nvPr/>
        </p:nvSpPr>
        <p:spPr>
          <a:xfrm>
            <a:off x="5746380" y="2057383"/>
            <a:ext cx="241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0070C0"/>
                </a:solidFill>
              </a:rPr>
              <a:t>期望值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46380" y="24361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当将期望选项值调小时，返回的数据库搜索结果将变少，匹配被搜索到的概率也会变小。增大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值将返回更多的结果。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76" y="2248253"/>
            <a:ext cx="12091333" cy="2248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22482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49959" y="4588797"/>
            <a:ext cx="921950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 value: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这个指标与其他指标不同，它的数值越小相似程度越高，其他几个（如</a:t>
            </a:r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Totle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score）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都是数值越高相似度越高</a:t>
            </a:r>
            <a:endParaRPr 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10561739" y="3095538"/>
            <a:ext cx="343949" cy="352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76" y="4496503"/>
            <a:ext cx="12192000" cy="22245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6348" y="3447875"/>
            <a:ext cx="3916261" cy="176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0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的字体">
      <a:majorFont>
        <a:latin typeface="Times New Roman"/>
        <a:ea typeface="楷体"/>
        <a:cs typeface=""/>
      </a:majorFont>
      <a:minorFont>
        <a:latin typeface="Times New Roman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245</Words>
  <Application>Microsoft Office PowerPoint</Application>
  <PresentationFormat>宽屏</PresentationFormat>
  <Paragraphs>53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microsoft yahei</vt:lpstr>
      <vt:lpstr>Open Sans</vt:lpstr>
      <vt:lpstr>proxima-nova</vt:lpstr>
      <vt:lpstr>宋体</vt:lpstr>
      <vt:lpstr>楷体</vt:lpstr>
      <vt:lpstr>Arial</vt:lpstr>
      <vt:lpstr>Times New Roman</vt:lpstr>
      <vt:lpstr>trebuchet ms</vt:lpstr>
      <vt:lpstr>Office 主题​​</vt:lpstr>
      <vt:lpstr>许忠平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序列比对                                                       Sequence Alignment</vt:lpstr>
      <vt:lpstr>PowerPoint 演示文稿</vt:lpstr>
      <vt:lpstr>文献管理</vt:lpstr>
      <vt:lpstr>PowerPoint 演示文稿</vt:lpstr>
      <vt:lpstr>mRNA-seq：寻找差异表达基因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许忠平</dc:creator>
  <cp:lastModifiedBy>许忠平</cp:lastModifiedBy>
  <cp:revision>28</cp:revision>
  <dcterms:created xsi:type="dcterms:W3CDTF">2017-07-14T08:17:40Z</dcterms:created>
  <dcterms:modified xsi:type="dcterms:W3CDTF">2017-07-14T14:32:24Z</dcterms:modified>
</cp:coreProperties>
</file>